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76" r:id="rId3"/>
    <p:sldId id="277" r:id="rId4"/>
    <p:sldId id="275" r:id="rId5"/>
    <p:sldId id="262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882" autoAdjust="0"/>
  </p:normalViewPr>
  <p:slideViewPr>
    <p:cSldViewPr snapToGrid="0">
      <p:cViewPr varScale="1">
        <p:scale>
          <a:sx n="59" d="100"/>
          <a:sy n="59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3700" b="1" dirty="0"/>
            <a:t>Step </a:t>
          </a:r>
          <a:r>
            <a:rPr lang="en-US" sz="3700" b="1" dirty="0" smtClean="0"/>
            <a:t>1 </a:t>
          </a:r>
        </a:p>
        <a:p>
          <a:r>
            <a:rPr lang="zh-CN" altLang="en-US" sz="2000" b="1" dirty="0" smtClean="0"/>
            <a:t>初始工作</a:t>
          </a:r>
          <a:endParaRPr lang="en-US" sz="2000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6E26FFC-9977-4BBC-BEC7-3D6B63754E52}">
          <dgm:prSet phldrT="[Text]" custT="1"/>
          <dgm:spPr>
            <a:solidFill>
              <a:schemeClr val="accent4">
                <a:lumMod val="40000"/>
                <a:lumOff val="60000"/>
              </a:schemeClr>
            </a:solidFill>
          </dgm:spPr>
          <dgm:t>
            <a:bodyPr/>
            <a:lstStyle/>
            <a:p>
              <a:r>
                <a:rPr lang="en-US" sz="3700" b="1" dirty="0"/>
                <a:t>Step 2 </a:t>
              </a:r>
              <a:endParaRPr lang="en-US" sz="3700" b="1" dirty="0" smtClean="0"/>
            </a:p>
            <a:p>
              <a:r>
                <a:rPr lang="zh-CN" altLang="en-US" sz="2000" b="1" dirty="0" smtClean="0"/>
                <a:t>计算</a:t>
              </a:r>
              <a14:m>
                <m:oMath xmlns:m="http://schemas.openxmlformats.org/officeDocument/2006/math">
                  <m:sSub>
                    <m:sSubPr>
                      <m:ctrlPr>
                        <a:rPr lang="zh-CN" altLang="zh-CN" sz="20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𝝆</m:t>
                      </m:r>
                    </m:e>
                    <m:sub>
                      <m:sSub>
                        <m:sSub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𝑰𝑫</m:t>
                          </m:r>
                        </m:e>
                        <m:sub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sub>
                  </m:sSub>
                </m:oMath>
              </a14:m>
              <a:endParaRPr lang="en-US" sz="2000" b="1" dirty="0"/>
            </a:p>
          </dgm:t>
        </dgm:pt>
      </mc:Choice>
      <mc:Fallback xmlns="">
        <dgm:pt modelId="{B6E26FFC-9977-4BBC-BEC7-3D6B63754E52}">
          <dgm:prSet phldrT="[Text]" custT="1"/>
          <dgm:spPr>
            <a:solidFill>
              <a:schemeClr val="accent4">
                <a:lumMod val="40000"/>
                <a:lumOff val="60000"/>
              </a:schemeClr>
            </a:solidFill>
          </dgm:spPr>
          <dgm:t>
            <a:bodyPr/>
            <a:lstStyle/>
            <a:p>
              <a:r>
                <a:rPr lang="en-US" sz="3700" b="1" dirty="0"/>
                <a:t>Step 2 </a:t>
              </a:r>
              <a:endParaRPr lang="en-US" sz="3700" b="1" dirty="0" smtClean="0"/>
            </a:p>
            <a:p>
              <a:r>
                <a:rPr lang="zh-CN" altLang="en-US" sz="2000" b="1" dirty="0" smtClean="0"/>
                <a:t>计算</a:t>
              </a:r>
              <a:r>
                <a:rPr lang="en-US" altLang="zh-CN" sz="2000" b="1" i="0"/>
                <a:t>𝝆</a:t>
              </a:r>
              <a:r>
                <a:rPr lang="zh-CN" altLang="zh-CN" sz="2000" b="1" i="0"/>
                <a:t>_(〖</a:t>
              </a:r>
              <a:r>
                <a:rPr lang="en-US" altLang="zh-CN" sz="2000" b="1" i="0"/>
                <a:t>𝑰𝑫</a:t>
              </a:r>
              <a:r>
                <a:rPr lang="zh-CN" altLang="zh-CN" sz="2000" b="1" i="0"/>
                <a:t>〗_</a:t>
              </a:r>
              <a:r>
                <a:rPr lang="en-US" altLang="zh-CN" sz="2000" b="1" i="0"/>
                <a:t>𝒊 </a:t>
              </a:r>
              <a:r>
                <a:rPr lang="zh-CN" altLang="zh-CN" sz="2000" b="1" i="0"/>
                <a:t>)</a:t>
              </a:r>
              <a:endParaRPr lang="en-US" sz="2000" b="1" dirty="0"/>
            </a:p>
          </dgm:t>
        </dgm:pt>
      </mc:Fallback>
    </mc:AlternateConten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D0E5D9F-7263-4526-A227-51301233F549}">
          <dgm:prSet phldrT="[Text]" custT="1"/>
          <dgm:spPr>
            <a:solidFill>
              <a:schemeClr val="accent4">
                <a:lumMod val="40000"/>
                <a:lumOff val="60000"/>
              </a:schemeClr>
            </a:solidFill>
          </dgm:spPr>
          <dgm:t>
            <a:bodyPr/>
            <a:lstStyle/>
            <a:p>
              <a:r>
                <a:rPr lang="en-US" sz="3700" b="1" dirty="0"/>
                <a:t>Step 3 </a:t>
              </a:r>
              <a:endParaRPr lang="en-US" sz="3700" b="1" dirty="0" smtClean="0"/>
            </a:p>
            <a:p>
              <a:r>
                <a:rPr lang="zh-CN" altLang="zh-CN" sz="2000" b="1" dirty="0" smtClean="0"/>
                <a:t>计算</a:t>
              </a:r>
              <a14:m>
                <m:oMath xmlns:m="http://schemas.openxmlformats.org/officeDocument/2006/math">
                  <m:sSub>
                    <m:sSubPr>
                      <m:ctrlPr>
                        <a:rPr lang="zh-CN" altLang="zh-CN" sz="20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𝜹</m:t>
                      </m:r>
                    </m:e>
                    <m:sub>
                      <m:sSub>
                        <m:sSub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𝑰𝑫</m:t>
                          </m:r>
                        </m:e>
                        <m:sub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sub>
                  </m:sSub>
                </m:oMath>
              </a14:m>
              <a:endParaRPr lang="en-US" sz="2000" b="1" dirty="0"/>
            </a:p>
          </dgm:t>
        </dgm:pt>
      </mc:Choice>
      <mc:Fallback xmlns="">
        <dgm:pt modelId="{6D0E5D9F-7263-4526-A227-51301233F549}">
          <dgm:prSet phldrT="[Text]" custT="1"/>
          <dgm:spPr>
            <a:solidFill>
              <a:schemeClr val="accent4">
                <a:lumMod val="40000"/>
                <a:lumOff val="60000"/>
              </a:schemeClr>
            </a:solidFill>
          </dgm:spPr>
          <dgm:t>
            <a:bodyPr/>
            <a:lstStyle/>
            <a:p>
              <a:r>
                <a:rPr lang="en-US" sz="3700" b="1" dirty="0"/>
                <a:t>Step 3 </a:t>
              </a:r>
              <a:endParaRPr lang="en-US" sz="3700" b="1" dirty="0" smtClean="0"/>
            </a:p>
            <a:p>
              <a:r>
                <a:rPr lang="zh-CN" altLang="zh-CN" sz="2000" b="1" dirty="0" smtClean="0"/>
                <a:t>计算</a:t>
              </a:r>
              <a:r>
                <a:rPr lang="en-US" altLang="zh-CN" sz="2000" b="1" i="0"/>
                <a:t>𝜹</a:t>
              </a:r>
              <a:r>
                <a:rPr lang="zh-CN" altLang="zh-CN" sz="2000" b="1" i="0"/>
                <a:t>_(〖</a:t>
              </a:r>
              <a:r>
                <a:rPr lang="en-US" altLang="zh-CN" sz="2000" b="1" i="0"/>
                <a:t>𝑰𝑫</a:t>
              </a:r>
              <a:r>
                <a:rPr lang="zh-CN" altLang="zh-CN" sz="2000" b="1" i="0"/>
                <a:t>〗_</a:t>
              </a:r>
              <a:r>
                <a:rPr lang="en-US" altLang="zh-CN" sz="2000" b="1" i="0"/>
                <a:t>𝒊 </a:t>
              </a:r>
              <a:r>
                <a:rPr lang="zh-CN" altLang="zh-CN" sz="2000" b="1" i="0"/>
                <a:t>)</a:t>
              </a:r>
              <a:endParaRPr lang="en-US" sz="2000" b="1" dirty="0"/>
            </a:p>
          </dgm:t>
        </dgm:pt>
      </mc:Fallback>
    </mc:AlternateConten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3700" b="1" dirty="0" smtClean="0"/>
            <a:t>Step </a:t>
          </a:r>
          <a:r>
            <a:rPr lang="en-US" sz="3700" b="1" dirty="0"/>
            <a:t>4 </a:t>
          </a:r>
          <a:endParaRPr lang="en-US" sz="3700" b="1" dirty="0" smtClean="0"/>
        </a:p>
        <a:p>
          <a:pPr algn="ctr"/>
          <a:r>
            <a:rPr lang="zh-CN" altLang="en-US" sz="2000" b="1" dirty="0" smtClean="0"/>
            <a:t>选择类中心</a:t>
          </a:r>
          <a:endParaRPr lang="en-US" sz="2000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953941CD-1B9C-4F76-B5B6-E9763FEC5E99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3700" b="1" dirty="0" smtClean="0"/>
            <a:t>Step 5 </a:t>
          </a:r>
        </a:p>
        <a:p>
          <a:r>
            <a:rPr lang="zh-CN" altLang="en-US" sz="2000" b="1" dirty="0" smtClean="0"/>
            <a:t>其余点聚类</a:t>
          </a:r>
          <a:endParaRPr lang="en-US" sz="2000" b="1" dirty="0"/>
        </a:p>
      </dgm:t>
    </dgm:pt>
    <dgm:pt modelId="{B9E28D64-532D-4742-96D2-4F607D2FAD10}" type="parTrans" cxnId="{3AC3BB4A-5199-41C7-8B8A-D2BEEBCAD991}">
      <dgm:prSet/>
      <dgm:spPr/>
      <dgm:t>
        <a:bodyPr/>
        <a:lstStyle/>
        <a:p>
          <a:endParaRPr lang="zh-CN" altLang="en-US"/>
        </a:p>
      </dgm:t>
    </dgm:pt>
    <dgm:pt modelId="{0E9AF9EF-BA99-419F-AA69-A8C4B0AB5BB7}" type="sibTrans" cxnId="{3AC3BB4A-5199-41C7-8B8A-D2BEEBCAD991}">
      <dgm:prSet/>
      <dgm:spPr/>
      <dgm:t>
        <a:bodyPr/>
        <a:lstStyle/>
        <a:p>
          <a:endParaRPr lang="zh-CN" alt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8302F07-D6A9-46A5-9807-EBF6C9F5B2DD}" type="pres">
      <dgm:prSet presAssocID="{082E8A29-955A-4C7C-A174-3E9DCD4DC89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D00BD8-2CD4-4A6F-A6EB-4924B1DFC1F2}" type="pres">
      <dgm:prSet presAssocID="{BF76010C-5523-4E13-B3E7-886DCE6AEBD4}" presName="sibTrans" presStyleCnt="0"/>
      <dgm:spPr/>
    </dgm:pt>
    <dgm:pt modelId="{B65AEC6E-9DD2-4324-BC99-E077128CE7CD}" type="pres">
      <dgm:prSet presAssocID="{953941CD-1B9C-4F76-B5B6-E9763FEC5E9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9EF816EF-269A-4D1D-AF11-68EC2628AB94}" type="presOf" srcId="{953941CD-1B9C-4F76-B5B6-E9763FEC5E99}" destId="{B65AEC6E-9DD2-4324-BC99-E077128CE7C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3AC3BB4A-5199-41C7-8B8A-D2BEEBCAD991}" srcId="{CF9055CF-8DEB-4A02-949A-DE72B6AC5D37}" destId="{953941CD-1B9C-4F76-B5B6-E9763FEC5E99}" srcOrd="4" destOrd="0" parTransId="{B9E28D64-532D-4742-96D2-4F607D2FAD10}" sibTransId="{0E9AF9EF-BA99-419F-AA69-A8C4B0AB5BB7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  <dgm:cxn modelId="{8C7F2E3E-A86A-423C-AC7B-89B33B1EEEBC}" type="presParOf" srcId="{6F1872F4-A030-4D64-A17C-72EA1ABBD62E}" destId="{FAD00BD8-2CD4-4A6F-A6EB-4924B1DFC1F2}" srcOrd="7" destOrd="0" presId="urn:microsoft.com/office/officeart/2005/8/layout/hList6"/>
    <dgm:cxn modelId="{6E933287-52C2-413F-9002-8E2E2F6F8036}" type="presParOf" srcId="{6F1872F4-A030-4D64-A17C-72EA1ABBD62E}" destId="{B65AEC6E-9DD2-4324-BC99-E077128CE7CD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3700" b="1" dirty="0"/>
            <a:t>Step </a:t>
          </a:r>
          <a:r>
            <a:rPr lang="en-US" sz="3700" b="1" dirty="0" smtClean="0"/>
            <a:t>1 </a:t>
          </a:r>
        </a:p>
        <a:p>
          <a:r>
            <a:rPr lang="zh-CN" altLang="en-US" sz="2000" b="1" dirty="0" smtClean="0"/>
            <a:t>初始工作</a:t>
          </a:r>
          <a:endParaRPr lang="en-US" sz="2000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>
        <a:blipFill>
          <a:blip xmlns:r="http://schemas.openxmlformats.org/officeDocument/2006/relationships" r:embed="rId1"/>
          <a:stretch>
            <a:fillRect r="-429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 custT="1"/>
      <dgm:spPr>
        <a:blipFill>
          <a:blip xmlns:r="http://schemas.openxmlformats.org/officeDocument/2006/relationships" r:embed="rId2"/>
          <a:stretch>
            <a:fillRect r="-429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3700" b="1" dirty="0" smtClean="0"/>
            <a:t>Step </a:t>
          </a:r>
          <a:r>
            <a:rPr lang="en-US" sz="3700" b="1" dirty="0"/>
            <a:t>4 </a:t>
          </a:r>
          <a:endParaRPr lang="en-US" sz="3700" b="1" dirty="0" smtClean="0"/>
        </a:p>
        <a:p>
          <a:pPr algn="ctr"/>
          <a:r>
            <a:rPr lang="zh-CN" altLang="en-US" sz="2000" b="1" dirty="0" smtClean="0"/>
            <a:t>选择类中心</a:t>
          </a:r>
          <a:endParaRPr lang="en-US" sz="2000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953941CD-1B9C-4F76-B5B6-E9763FEC5E99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3700" b="1" dirty="0" smtClean="0"/>
            <a:t>Step 5 </a:t>
          </a:r>
        </a:p>
        <a:p>
          <a:r>
            <a:rPr lang="zh-CN" altLang="en-US" sz="2000" b="1" dirty="0" smtClean="0"/>
            <a:t>其余点聚类</a:t>
          </a:r>
          <a:endParaRPr lang="en-US" sz="2000" b="1" dirty="0"/>
        </a:p>
      </dgm:t>
    </dgm:pt>
    <dgm:pt modelId="{B9E28D64-532D-4742-96D2-4F607D2FAD10}" type="parTrans" cxnId="{3AC3BB4A-5199-41C7-8B8A-D2BEEBCAD991}">
      <dgm:prSet/>
      <dgm:spPr/>
      <dgm:t>
        <a:bodyPr/>
        <a:lstStyle/>
        <a:p>
          <a:endParaRPr lang="zh-CN" altLang="en-US"/>
        </a:p>
      </dgm:t>
    </dgm:pt>
    <dgm:pt modelId="{0E9AF9EF-BA99-419F-AA69-A8C4B0AB5BB7}" type="sibTrans" cxnId="{3AC3BB4A-5199-41C7-8B8A-D2BEEBCAD991}">
      <dgm:prSet/>
      <dgm:spPr/>
      <dgm:t>
        <a:bodyPr/>
        <a:lstStyle/>
        <a:p>
          <a:endParaRPr lang="zh-CN" alt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8302F07-D6A9-46A5-9807-EBF6C9F5B2DD}" type="pres">
      <dgm:prSet presAssocID="{082E8A29-955A-4C7C-A174-3E9DCD4DC89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D00BD8-2CD4-4A6F-A6EB-4924B1DFC1F2}" type="pres">
      <dgm:prSet presAssocID="{BF76010C-5523-4E13-B3E7-886DCE6AEBD4}" presName="sibTrans" presStyleCnt="0"/>
      <dgm:spPr/>
    </dgm:pt>
    <dgm:pt modelId="{B65AEC6E-9DD2-4324-BC99-E077128CE7CD}" type="pres">
      <dgm:prSet presAssocID="{953941CD-1B9C-4F76-B5B6-E9763FEC5E9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9EF816EF-269A-4D1D-AF11-68EC2628AB94}" type="presOf" srcId="{953941CD-1B9C-4F76-B5B6-E9763FEC5E99}" destId="{B65AEC6E-9DD2-4324-BC99-E077128CE7C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3AC3BB4A-5199-41C7-8B8A-D2BEEBCAD991}" srcId="{CF9055CF-8DEB-4A02-949A-DE72B6AC5D37}" destId="{953941CD-1B9C-4F76-B5B6-E9763FEC5E99}" srcOrd="4" destOrd="0" parTransId="{B9E28D64-532D-4742-96D2-4F607D2FAD10}" sibTransId="{0E9AF9EF-BA99-419F-AA69-A8C4B0AB5BB7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  <dgm:cxn modelId="{8C7F2E3E-A86A-423C-AC7B-89B33B1EEEBC}" type="presParOf" srcId="{6F1872F4-A030-4D64-A17C-72EA1ABBD62E}" destId="{FAD00BD8-2CD4-4A6F-A6EB-4924B1DFC1F2}" srcOrd="7" destOrd="0" presId="urn:microsoft.com/office/officeart/2005/8/layout/hList6"/>
    <dgm:cxn modelId="{6E933287-52C2-413F-9002-8E2E2F6F8036}" type="presParOf" srcId="{6F1872F4-A030-4D64-A17C-72EA1ABBD62E}" destId="{B65AEC6E-9DD2-4324-BC99-E077128CE7CD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1080440" y="1085613"/>
          <a:ext cx="3986213" cy="1814986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950" tIns="0" rIns="23495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Step </a:t>
          </a:r>
          <a:r>
            <a:rPr lang="en-US" sz="3700" b="1" kern="1200" dirty="0" smtClean="0"/>
            <a:t>1 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初始工作</a:t>
          </a:r>
          <a:endParaRPr lang="en-US" sz="2000" b="1" kern="1200" dirty="0"/>
        </a:p>
      </dsp:txBody>
      <dsp:txXfrm rot="5400000">
        <a:off x="5173" y="797243"/>
        <a:ext cx="1814986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870670" y="1085613"/>
          <a:ext cx="3986213" cy="1814986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950" tIns="0" rIns="23495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Step 2 </a:t>
          </a:r>
          <a:endParaRPr lang="en-US" sz="3700" b="1" kern="1200" dirty="0" smtClean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计算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zh-CN" altLang="zh-CN" sz="20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000" b="1" kern="1200">
                      <a:latin typeface="Cambria Math" panose="02040503050406030204" pitchFamily="18" charset="0"/>
                    </a:rPr>
                    <m:t>𝝆</m:t>
                  </m:r>
                </m:e>
                <m:sub>
                  <m:sSub>
                    <m:sSubPr>
                      <m:ctrlPr>
                        <a:rPr lang="zh-CN" altLang="zh-CN" sz="20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000" b="1" kern="1200">
                          <a:latin typeface="Cambria Math" panose="02040503050406030204" pitchFamily="18" charset="0"/>
                        </a:rPr>
                        <m:t>𝑰𝑫</m:t>
                      </m:r>
                    </m:e>
                    <m:sub>
                      <m:r>
                        <a:rPr lang="en-US" altLang="zh-CN" sz="2000" b="1" kern="1200">
                          <a:latin typeface="Cambria Math" panose="02040503050406030204" pitchFamily="18" charset="0"/>
                        </a:rPr>
                        <m:t>𝒊</m:t>
                      </m:r>
                    </m:sub>
                  </m:sSub>
                </m:sub>
              </m:sSub>
            </m:oMath>
          </a14:m>
          <a:endParaRPr lang="en-US" sz="2000" b="1" kern="1200" dirty="0"/>
        </a:p>
      </dsp:txBody>
      <dsp:txXfrm rot="5400000">
        <a:off x="1956283" y="797243"/>
        <a:ext cx="1814986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2821781" y="1085613"/>
          <a:ext cx="3986213" cy="1814986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950" tIns="0" rIns="23495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/>
            <a:t>Step 3 </a:t>
          </a:r>
          <a:endParaRPr lang="en-US" sz="3700" b="1" kern="1200" dirty="0" smtClean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000" b="1" kern="1200" dirty="0" smtClean="0"/>
            <a:t>计算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zh-CN" altLang="zh-CN" sz="20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000" b="1" kern="1200">
                      <a:latin typeface="Cambria Math" panose="02040503050406030204" pitchFamily="18" charset="0"/>
                    </a:rPr>
                    <m:t>𝜹</m:t>
                  </m:r>
                </m:e>
                <m:sub>
                  <m:sSub>
                    <m:sSubPr>
                      <m:ctrlPr>
                        <a:rPr lang="zh-CN" altLang="zh-CN" sz="20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000" b="1" kern="1200">
                          <a:latin typeface="Cambria Math" panose="02040503050406030204" pitchFamily="18" charset="0"/>
                        </a:rPr>
                        <m:t>𝑰𝑫</m:t>
                      </m:r>
                    </m:e>
                    <m:sub>
                      <m:r>
                        <a:rPr lang="en-US" altLang="zh-CN" sz="2000" b="1" kern="1200">
                          <a:latin typeface="Cambria Math" panose="02040503050406030204" pitchFamily="18" charset="0"/>
                        </a:rPr>
                        <m:t>𝒊</m:t>
                      </m:r>
                    </m:sub>
                  </m:sSub>
                </m:sub>
              </m:sSub>
            </m:oMath>
          </a14:m>
          <a:endParaRPr lang="en-US" sz="2000" b="1" kern="1200" dirty="0"/>
        </a:p>
      </dsp:txBody>
      <dsp:txXfrm rot="5400000">
        <a:off x="3907394" y="797243"/>
        <a:ext cx="1814986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4772891" y="1085613"/>
          <a:ext cx="3986213" cy="1814986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950" tIns="0" rIns="23495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Step </a:t>
          </a:r>
          <a:r>
            <a:rPr lang="en-US" sz="3700" b="1" kern="1200" dirty="0"/>
            <a:t>4 </a:t>
          </a:r>
          <a:endParaRPr lang="en-US" sz="3700" b="1" kern="1200" dirty="0" smtClean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选择类中心</a:t>
          </a:r>
          <a:endParaRPr lang="en-US" sz="2000" b="1" kern="1200" dirty="0"/>
        </a:p>
      </dsp:txBody>
      <dsp:txXfrm rot="5400000">
        <a:off x="5858504" y="797243"/>
        <a:ext cx="1814986" cy="2391727"/>
      </dsp:txXfrm>
    </dsp:sp>
    <dsp:sp modelId="{B65AEC6E-9DD2-4324-BC99-E077128CE7CD}">
      <dsp:nvSpPr>
        <dsp:cNvPr id="0" name=""/>
        <dsp:cNvSpPr/>
      </dsp:nvSpPr>
      <dsp:spPr>
        <a:xfrm rot="16200000">
          <a:off x="6724002" y="1085613"/>
          <a:ext cx="3986213" cy="1814986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950" tIns="0" rIns="234950" bIns="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Step 5 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其余点聚类</a:t>
          </a:r>
          <a:endParaRPr lang="en-US" sz="2000" b="1" kern="1200" dirty="0"/>
        </a:p>
      </dsp:txBody>
      <dsp:txXfrm rot="5400000">
        <a:off x="7809615" y="797243"/>
        <a:ext cx="1814986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11/14/2016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11/14/2016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通过快速搜索和寻找密度峰聚类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00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通过快速搜索和寻找密度峰聚类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作者从</a:t>
            </a:r>
            <a:r>
              <a:rPr lang="en-US" altLang="zh-CN" dirty="0" smtClean="0"/>
              <a:t>2005</a:t>
            </a:r>
            <a:r>
              <a:rPr lang="zh-CN" altLang="en-US" dirty="0" smtClean="0"/>
              <a:t>年开始对聚类进行研究，发表了多篇相关论文。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87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Step 1</a:t>
            </a:r>
          </a:p>
          <a:p>
            <a:pPr lvl="0"/>
            <a:r>
              <a:rPr lang="zh-CN" altLang="en-US" dirty="0" smtClean="0"/>
              <a:t>账户标号</a:t>
            </a:r>
            <a:r>
              <a:rPr lang="en-US" altLang="zh-CN" dirty="0" smtClean="0"/>
              <a:t>;</a:t>
            </a:r>
            <a:r>
              <a:rPr lang="zh-CN" altLang="en-US" dirty="0" smtClean="0"/>
              <a:t>初始类集合</a:t>
            </a:r>
            <a:r>
              <a:rPr lang="en-US" altLang="zh-CN" dirty="0" smtClean="0"/>
              <a:t>;</a:t>
            </a:r>
            <a:r>
              <a:rPr lang="zh-CN" altLang="en-US" dirty="0" smtClean="0"/>
              <a:t>初始异常点集合</a:t>
            </a:r>
            <a:r>
              <a:rPr lang="en-US" altLang="zh-CN" dirty="0" smtClean="0"/>
              <a:t>;</a:t>
            </a:r>
            <a:r>
              <a:rPr lang="zh-CN" altLang="en-US" dirty="0" smtClean="0"/>
              <a:t>计算点间距离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Step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画图观察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53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下一步工作：聚类方法的实现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33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 err="1" smtClean="0"/>
              <a:t>Fdp</a:t>
            </a:r>
            <a:r>
              <a:rPr lang="zh-CN" altLang="en-US" dirty="0" smtClean="0"/>
              <a:t>聚类算法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2392364" y="2854325"/>
            <a:ext cx="1133475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DD1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3"/>
            </p:custDataLst>
          </p:nvPr>
        </p:nvSpPr>
        <p:spPr>
          <a:xfrm>
            <a:off x="2392364" y="3449639"/>
            <a:ext cx="1133475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ED618C"/>
          </a:solidFill>
          <a:ln>
            <a:noFill/>
          </a:ln>
          <a:effectLst>
            <a:outerShdw dist="50800" dir="5400000" algn="t" rotWithShape="0">
              <a:srgbClr val="EB508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任意多边形 41"/>
          <p:cNvSpPr/>
          <p:nvPr>
            <p:custDataLst>
              <p:tags r:id="rId4"/>
            </p:custDataLst>
          </p:nvPr>
        </p:nvSpPr>
        <p:spPr>
          <a:xfrm>
            <a:off x="3659189" y="2854325"/>
            <a:ext cx="1131887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D2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>
            <p:custDataLst>
              <p:tags r:id="rId5"/>
            </p:custDataLst>
          </p:nvPr>
        </p:nvSpPr>
        <p:spPr>
          <a:xfrm>
            <a:off x="3659189" y="3449639"/>
            <a:ext cx="1131887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F35E57"/>
          </a:solidFill>
          <a:ln>
            <a:noFill/>
          </a:ln>
          <a:effectLst>
            <a:outerShdw dist="50800" dir="5400000" algn="t" rotWithShape="0">
              <a:srgbClr val="F14A4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6"/>
            </p:custDataLst>
          </p:nvPr>
        </p:nvSpPr>
        <p:spPr>
          <a:xfrm>
            <a:off x="4924426" y="2854325"/>
            <a:ext cx="1133475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E75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7"/>
            </p:custDataLst>
          </p:nvPr>
        </p:nvSpPr>
        <p:spPr>
          <a:xfrm>
            <a:off x="4924426" y="3449639"/>
            <a:ext cx="1133475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FA8144"/>
          </a:solidFill>
          <a:ln>
            <a:noFill/>
          </a:ln>
          <a:effectLst>
            <a:outerShdw dist="50800" dir="5400000" algn="t" rotWithShape="0">
              <a:srgbClr val="F9712A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任意多边形 46"/>
          <p:cNvSpPr/>
          <p:nvPr>
            <p:custDataLst>
              <p:tags r:id="rId8"/>
            </p:custDataLst>
          </p:nvPr>
        </p:nvSpPr>
        <p:spPr>
          <a:xfrm>
            <a:off x="6191251" y="2854325"/>
            <a:ext cx="1133475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18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任意多边形 47"/>
          <p:cNvSpPr/>
          <p:nvPr>
            <p:custDataLst>
              <p:tags r:id="rId9"/>
            </p:custDataLst>
          </p:nvPr>
        </p:nvSpPr>
        <p:spPr>
          <a:xfrm>
            <a:off x="6191251" y="3449639"/>
            <a:ext cx="1133475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24E0C1"/>
          </a:solidFill>
          <a:ln>
            <a:noFill/>
          </a:ln>
          <a:effectLst>
            <a:outerShdw dist="50800" dir="5400000" algn="t" rotWithShape="0">
              <a:srgbClr val="1ED1B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任意多边形 48"/>
          <p:cNvSpPr/>
          <p:nvPr>
            <p:custDataLst>
              <p:tags r:id="rId10"/>
            </p:custDataLst>
          </p:nvPr>
        </p:nvSpPr>
        <p:spPr>
          <a:xfrm>
            <a:off x="7458076" y="2854325"/>
            <a:ext cx="1133475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E72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任意多边形 49"/>
          <p:cNvSpPr/>
          <p:nvPr>
            <p:custDataLst>
              <p:tags r:id="rId11"/>
            </p:custDataLst>
          </p:nvPr>
        </p:nvSpPr>
        <p:spPr>
          <a:xfrm>
            <a:off x="7458076" y="3449639"/>
            <a:ext cx="1133475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ED618C"/>
          </a:solidFill>
          <a:ln>
            <a:noFill/>
          </a:ln>
          <a:effectLst>
            <a:outerShdw dist="50800" dir="5400000" algn="t" rotWithShape="0">
              <a:srgbClr val="EB508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任意多边形 50"/>
          <p:cNvSpPr/>
          <p:nvPr>
            <p:custDataLst>
              <p:tags r:id="rId12"/>
            </p:custDataLst>
          </p:nvPr>
        </p:nvSpPr>
        <p:spPr>
          <a:xfrm>
            <a:off x="8724901" y="2854325"/>
            <a:ext cx="1133475" cy="573088"/>
          </a:xfrm>
          <a:custGeom>
            <a:avLst/>
            <a:gdLst>
              <a:gd name="connsiteX0" fmla="*/ 91926 w 986971"/>
              <a:gd name="connsiteY0" fmla="*/ 0 h 499654"/>
              <a:gd name="connsiteX1" fmla="*/ 895045 w 986971"/>
              <a:gd name="connsiteY1" fmla="*/ 0 h 499654"/>
              <a:gd name="connsiteX2" fmla="*/ 986971 w 986971"/>
              <a:gd name="connsiteY2" fmla="*/ 91926 h 499654"/>
              <a:gd name="connsiteX3" fmla="*/ 986971 w 986971"/>
              <a:gd name="connsiteY3" fmla="*/ 499654 h 499654"/>
              <a:gd name="connsiteX4" fmla="*/ 0 w 986971"/>
              <a:gd name="connsiteY4" fmla="*/ 499654 h 499654"/>
              <a:gd name="connsiteX5" fmla="*/ 0 w 986971"/>
              <a:gd name="connsiteY5" fmla="*/ 91926 h 499654"/>
              <a:gd name="connsiteX6" fmla="*/ 91926 w 986971"/>
              <a:gd name="connsiteY6" fmla="*/ 0 h 4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4">
                <a:moveTo>
                  <a:pt x="91926" y="0"/>
                </a:moveTo>
                <a:lnTo>
                  <a:pt x="895045" y="0"/>
                </a:lnTo>
                <a:cubicBezTo>
                  <a:pt x="945814" y="0"/>
                  <a:pt x="986971" y="41157"/>
                  <a:pt x="986971" y="91926"/>
                </a:cubicBezTo>
                <a:lnTo>
                  <a:pt x="986971" y="499654"/>
                </a:lnTo>
                <a:lnTo>
                  <a:pt x="0" y="499654"/>
                </a:ln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  <a:solidFill>
            <a:srgbClr val="E75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任意多边形 51"/>
          <p:cNvSpPr/>
          <p:nvPr>
            <p:custDataLst>
              <p:tags r:id="rId13"/>
            </p:custDataLst>
          </p:nvPr>
        </p:nvSpPr>
        <p:spPr>
          <a:xfrm>
            <a:off x="8724901" y="3449639"/>
            <a:ext cx="1133475" cy="573087"/>
          </a:xfrm>
          <a:custGeom>
            <a:avLst/>
            <a:gdLst>
              <a:gd name="connsiteX0" fmla="*/ 0 w 986971"/>
              <a:gd name="connsiteY0" fmla="*/ 0 h 499656"/>
              <a:gd name="connsiteX1" fmla="*/ 986971 w 986971"/>
              <a:gd name="connsiteY1" fmla="*/ 0 h 499656"/>
              <a:gd name="connsiteX2" fmla="*/ 986971 w 986971"/>
              <a:gd name="connsiteY2" fmla="*/ 407730 h 499656"/>
              <a:gd name="connsiteX3" fmla="*/ 895045 w 986971"/>
              <a:gd name="connsiteY3" fmla="*/ 499656 h 499656"/>
              <a:gd name="connsiteX4" fmla="*/ 91926 w 986971"/>
              <a:gd name="connsiteY4" fmla="*/ 499656 h 499656"/>
              <a:gd name="connsiteX5" fmla="*/ 0 w 986971"/>
              <a:gd name="connsiteY5" fmla="*/ 407730 h 499656"/>
              <a:gd name="connsiteX6" fmla="*/ 0 w 986971"/>
              <a:gd name="connsiteY6" fmla="*/ 0 h 49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971" h="499656">
                <a:moveTo>
                  <a:pt x="0" y="0"/>
                </a:moveTo>
                <a:lnTo>
                  <a:pt x="986971" y="0"/>
                </a:lnTo>
                <a:lnTo>
                  <a:pt x="986971" y="407730"/>
                </a:lnTo>
                <a:cubicBezTo>
                  <a:pt x="986971" y="458499"/>
                  <a:pt x="945814" y="499656"/>
                  <a:pt x="895045" y="499656"/>
                </a:cubicBezTo>
                <a:lnTo>
                  <a:pt x="91926" y="499656"/>
                </a:lnTo>
                <a:cubicBezTo>
                  <a:pt x="41157" y="499656"/>
                  <a:pt x="0" y="458499"/>
                  <a:pt x="0" y="407730"/>
                </a:cubicBezTo>
                <a:lnTo>
                  <a:pt x="0" y="0"/>
                </a:lnTo>
                <a:close/>
              </a:path>
            </a:pathLst>
          </a:custGeom>
          <a:solidFill>
            <a:srgbClr val="FA8144"/>
          </a:solidFill>
          <a:ln>
            <a:noFill/>
          </a:ln>
          <a:effectLst>
            <a:outerShdw dist="50800" dir="5400000" algn="t" rotWithShape="0">
              <a:srgbClr val="F9712A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34" name="文本框 1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92364" y="2554289"/>
            <a:ext cx="11334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T</a:t>
            </a:r>
          </a:p>
        </p:txBody>
      </p:sp>
      <p:sp>
        <p:nvSpPr>
          <p:cNvPr id="5135" name="文本框 5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59189" y="2554289"/>
            <a:ext cx="11318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H</a:t>
            </a:r>
          </a:p>
        </p:txBody>
      </p:sp>
      <p:sp>
        <p:nvSpPr>
          <p:cNvPr id="5136" name="文本框 5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924426" y="2554289"/>
            <a:ext cx="11334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A</a:t>
            </a:r>
          </a:p>
        </p:txBody>
      </p:sp>
      <p:sp>
        <p:nvSpPr>
          <p:cNvPr id="5137" name="文本框 5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191251" y="2554289"/>
            <a:ext cx="11334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N</a:t>
            </a:r>
          </a:p>
        </p:txBody>
      </p:sp>
      <p:sp>
        <p:nvSpPr>
          <p:cNvPr id="5138" name="文本框 5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458076" y="2554289"/>
            <a:ext cx="11334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K</a:t>
            </a:r>
          </a:p>
        </p:txBody>
      </p:sp>
      <p:sp>
        <p:nvSpPr>
          <p:cNvPr id="5139" name="文本框 5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724901" y="2554289"/>
            <a:ext cx="11334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FFFFFF"/>
                </a:solidFill>
                <a:latin typeface="Impact" panose="020B0806030902050204" pitchFamily="34" charset="0"/>
              </a:rPr>
              <a:t>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文章概况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标题：</a:t>
            </a:r>
            <a:r>
              <a:rPr lang="en-US" altLang="zh-CN" dirty="0" smtClean="0"/>
              <a:t>Clustering </a:t>
            </a:r>
            <a:r>
              <a:rPr lang="en-US" altLang="zh-CN" dirty="0"/>
              <a:t>by fast search and find of density peaks</a:t>
            </a:r>
          </a:p>
          <a:p>
            <a:r>
              <a:rPr lang="zh-CN" altLang="en-US" dirty="0" smtClean="0"/>
              <a:t>作者：</a:t>
            </a:r>
            <a:r>
              <a:rPr lang="en-US" altLang="zh-CN" dirty="0" smtClean="0"/>
              <a:t>Rodriguez </a:t>
            </a:r>
            <a:r>
              <a:rPr lang="en-US" altLang="zh-CN" dirty="0"/>
              <a:t>A, </a:t>
            </a:r>
            <a:r>
              <a:rPr lang="en-US" altLang="zh-CN" dirty="0" err="1"/>
              <a:t>Laio</a:t>
            </a:r>
            <a:r>
              <a:rPr lang="en-US" altLang="zh-CN" dirty="0"/>
              <a:t> A. </a:t>
            </a:r>
            <a:endParaRPr lang="en-US" altLang="zh-CN" dirty="0" smtClean="0"/>
          </a:p>
          <a:p>
            <a:r>
              <a:rPr lang="zh-CN" altLang="en-US" dirty="0" smtClean="0"/>
              <a:t>期刊：</a:t>
            </a:r>
            <a:r>
              <a:rPr lang="en-US" altLang="zh-CN" dirty="0" smtClean="0"/>
              <a:t>Science.</a:t>
            </a:r>
          </a:p>
          <a:p>
            <a:r>
              <a:rPr lang="zh-CN" altLang="en-US" dirty="0" smtClean="0"/>
              <a:t>年份：</a:t>
            </a:r>
            <a:r>
              <a:rPr lang="en-US" altLang="zh-CN" dirty="0" smtClean="0"/>
              <a:t>2014.</a:t>
            </a:r>
          </a:p>
          <a:p>
            <a:r>
              <a:rPr lang="zh-CN" altLang="en-US" dirty="0" smtClean="0"/>
              <a:t>高被引论文：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97" y="4690040"/>
            <a:ext cx="3269116" cy="17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文章优缺点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优点：</a:t>
            </a:r>
            <a:endParaRPr lang="en-US" altLang="zh-CN" dirty="0" smtClean="0"/>
          </a:p>
          <a:p>
            <a:pPr lvl="1"/>
            <a:r>
              <a:rPr lang="zh-CN" altLang="en-US" dirty="0"/>
              <a:t>异常</a:t>
            </a:r>
            <a:r>
              <a:rPr lang="zh-CN" altLang="en-US" dirty="0" smtClean="0"/>
              <a:t>点可以识别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类的个数不需要事先设定，唯一需要确定的变量是</a:t>
            </a:r>
            <a:r>
              <a:rPr lang="en-US" altLang="zh-CN" dirty="0" smtClean="0"/>
              <a:t>dc</a:t>
            </a:r>
            <a:r>
              <a:rPr lang="zh-CN" altLang="en-US" dirty="0" smtClean="0"/>
              <a:t>，且此方法对</a:t>
            </a:r>
            <a:r>
              <a:rPr lang="en-US" altLang="zh-CN" dirty="0" smtClean="0"/>
              <a:t>dc</a:t>
            </a:r>
            <a:r>
              <a:rPr lang="zh-CN" altLang="en-US" dirty="0" smtClean="0"/>
              <a:t>不敏感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类中心点和非类中心点在类中心决策图里的区分不明显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点要先映射到低维潜在空间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无法处理维</a:t>
            </a:r>
            <a:r>
              <a:rPr lang="zh-CN" altLang="en-US" dirty="0"/>
              <a:t>度</a:t>
            </a:r>
            <a:r>
              <a:rPr lang="zh-CN" altLang="en-US" dirty="0" smtClean="0"/>
              <a:t>灾难，导致点间距离错误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927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2" descr="Trapezoid list showing 4 groups arranged from left to right with task descriptions under each group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279525" y="2190750"/>
              <a:ext cx="9629775" cy="398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2" descr="Trapezoid list showing 4 groups arranged from left to right with task descriptions under each group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73222825"/>
                  </p:ext>
                </p:extLst>
              </p:nvPr>
            </p:nvGraphicFramePr>
            <p:xfrm>
              <a:off x="1279525" y="2190750"/>
              <a:ext cx="9629775" cy="398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9423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一、初始工作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将账户进行标号：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账户共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个</a:t>
                </a:r>
                <a:r>
                  <a:rPr lang="zh-CN" altLang="en-US" i="0" dirty="0" smtClean="0">
                    <a:latin typeface="+mj-lt"/>
                  </a:rPr>
                  <a:t>，进行从</a:t>
                </a:r>
                <a:r>
                  <a:rPr lang="en-US" altLang="zh-CN" i="0" dirty="0" smtClean="0">
                    <a:latin typeface="+mj-lt"/>
                  </a:rPr>
                  <a:t>1</a:t>
                </a:r>
                <a:r>
                  <a:rPr lang="zh-CN" altLang="en-US" i="0" dirty="0" smtClean="0">
                    <a:latin typeface="+mj-lt"/>
                  </a:rPr>
                  <a:t>至</a:t>
                </a:r>
                <a:r>
                  <a:rPr lang="en-US" altLang="zh-CN" i="0" dirty="0" smtClean="0">
                    <a:latin typeface="+mj-lt"/>
                  </a:rPr>
                  <a:t>m</a:t>
                </a:r>
                <a:r>
                  <a:rPr lang="zh-CN" altLang="en-US" i="0" dirty="0" smtClean="0">
                    <a:latin typeface="+mj-lt"/>
                  </a:rPr>
                  <a:t>的标号，记为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类集合为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𝑐𝑙𝑢𝑠𝑡𝑒𝑟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；</a:t>
                </a:r>
              </a:p>
              <a:p>
                <a:r>
                  <a:rPr lang="zh-CN" altLang="zh-CN" dirty="0"/>
                  <a:t>异常点的集合为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𝑐𝑙𝑢𝑠𝑡𝑒𝑟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zh-CN" dirty="0" smtClean="0"/>
                  <a:t>；</a:t>
                </a:r>
                <a:endParaRPr lang="en-US" altLang="zh-CN" dirty="0" smtClean="0"/>
              </a:p>
              <a:p>
                <a:endParaRPr lang="en-US" dirty="0"/>
              </a:p>
              <a:p>
                <a:r>
                  <a:rPr lang="zh-CN" altLang="en-US" dirty="0" smtClean="0"/>
                  <a:t>计算两两账号间的距离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64" t="-1682" r="-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0724" y="2341472"/>
            <a:ext cx="4816328" cy="36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二、计算点的区域紧密度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0160" y="2194560"/>
                <a:ext cx="4872446" cy="3986784"/>
              </a:xfrm>
            </p:spPr>
            <p:txBody>
              <a:bodyPr/>
              <a:lstStyle/>
              <a:p>
                <a:pPr lvl="0"/>
                <a:r>
                  <a:rPr lang="zh-CN" altLang="zh-CN" dirty="0"/>
                  <a:t>计算每个点的区域紧密度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nary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zh-CN" altLang="zh-CN" dirty="0"/>
                  <a:t>其中，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χ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χ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:r>
                  <a:rPr lang="zh-CN" altLang="zh-CN" dirty="0" smtClean="0"/>
                  <a:t>设定</a:t>
                </a:r>
                <a:r>
                  <a:rPr lang="zh-CN" altLang="en-US" dirty="0" smtClean="0"/>
                  <a:t>的</a:t>
                </a:r>
                <a:r>
                  <a:rPr lang="zh-CN" altLang="zh-CN" dirty="0" smtClean="0"/>
                  <a:t>阈值</a:t>
                </a:r>
                <a:r>
                  <a:rPr lang="zh-CN" altLang="en-US" dirty="0" smtClean="0"/>
                  <a:t>。</a:t>
                </a:r>
                <a:endParaRPr lang="zh-CN" altLang="zh-CN" dirty="0"/>
              </a:p>
              <a:p>
                <a:pPr marL="0" indent="0">
                  <a:buNone/>
                </a:pPr>
                <a:r>
                  <a:rPr lang="zh-CN" altLang="zh-CN" dirty="0"/>
                  <a:t>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周围距离它小于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zh-CN" dirty="0"/>
                  <a:t>的点的个数】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0160" y="2194560"/>
                <a:ext cx="4872446" cy="3986784"/>
              </a:xfrm>
              <a:blipFill>
                <a:blip r:embed="rId3"/>
                <a:stretch>
                  <a:fillRect l="-1627" t="-1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0724" y="2341472"/>
            <a:ext cx="4816328" cy="36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三、</a:t>
                </a:r>
                <a:r>
                  <a:rPr lang="zh-CN" altLang="zh-CN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</p:spPr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不是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zh-CN" dirty="0"/>
                  <a:t>中最大的，则：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zh-CN" altLang="zh-CN" dirty="0"/>
                  <a:t>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周围，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zh-CN" dirty="0"/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高的所有点与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的距离 中的最小值</a:t>
                </a:r>
                <a:r>
                  <a:rPr lang="zh-CN" altLang="zh-CN" dirty="0" smtClean="0"/>
                  <a:t>】</a:t>
                </a:r>
                <a:endParaRPr lang="en-US" altLang="zh-CN" dirty="0" smtClean="0"/>
              </a:p>
              <a:p>
                <a:endParaRPr lang="zh-CN" altLang="zh-CN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zh-CN" dirty="0"/>
                  <a:t>中最大的，则：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zh-CN" altLang="zh-CN" dirty="0"/>
                  <a:t>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与离它最远的点的距离】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  <a:blipFill>
                <a:blip r:embed="rId3"/>
                <a:stretch>
                  <a:fillRect l="-1627" t="-1342" r="-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0724" y="2341472"/>
            <a:ext cx="4816328" cy="36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四、选择类中心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CN" altLang="zh-CN" dirty="0"/>
                  <a:t>类中心的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会明显大于其他</a:t>
                </a:r>
                <a:r>
                  <a:rPr lang="zh-CN" altLang="zh-CN" dirty="0" smtClean="0"/>
                  <a:t>点</a:t>
                </a:r>
                <a:r>
                  <a:rPr lang="zh-CN" altLang="en-US" dirty="0" smtClean="0"/>
                  <a:t>。如图。</a:t>
                </a:r>
                <a:endParaRPr lang="zh-CN" altLang="zh-CN" dirty="0"/>
              </a:p>
              <a:p>
                <a:pPr marL="0" lvl="0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  <a:blipFill>
                <a:blip r:embed="rId2"/>
                <a:stretch>
                  <a:fillRect l="-1377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77604" y="3004455"/>
            <a:ext cx="4674167" cy="3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777604" y="2194559"/>
                <a:ext cx="4872446" cy="45400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dirty="0" smtClean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，降序排序后绘图，纵坐标是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zh-CN" dirty="0"/>
                  <a:t>值，横坐标</a:t>
                </a:r>
                <a:r>
                  <a:rPr lang="zh-CN" altLang="zh-CN" dirty="0" smtClean="0"/>
                  <a:t>是序号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604" y="2194559"/>
                <a:ext cx="4872446" cy="4540069"/>
              </a:xfrm>
              <a:prstGeom prst="rect">
                <a:avLst/>
              </a:prstGeom>
              <a:blipFill>
                <a:blip r:embed="rId4"/>
                <a:stretch>
                  <a:fillRect l="-1377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004456"/>
            <a:ext cx="4612640" cy="32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五、其余点聚类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</p:spPr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类中心</m:t>
                    </m:r>
                  </m:oMath>
                </a14:m>
                <a:r>
                  <a:rPr lang="zh-CN" altLang="en-US" dirty="0" smtClean="0"/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0"/>
                <a:r>
                  <a:rPr lang="zh-CN" altLang="zh-CN" dirty="0"/>
                  <a:t>其余点</a:t>
                </a:r>
                <a:r>
                  <a:rPr lang="zh-CN" altLang="en-US" dirty="0" smtClean="0"/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计算其余点和最近的类中心的距离：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zh-CN" dirty="0"/>
              </a:p>
              <a:p>
                <a:r>
                  <a:rPr lang="en-US" altLang="zh-CN" i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i="1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𝑐𝑙𝑢𝑠𝑡𝑒𝑟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𝑐𝑙𝑢𝑠𝑡𝑒𝑟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𝑐𝑙𝑢𝑠𝑡𝑒𝑟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i="1" dirty="0"/>
                  <a:t>Else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𝑐𝑙𝑢𝑠𝑡𝑒𝑟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𝑐𝑙𝑢𝑠𝑡𝑒𝑟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𝑐𝑙𝑢𝑠𝑡𝑒𝑟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0160" y="2194559"/>
                <a:ext cx="4872446" cy="4540069"/>
              </a:xfrm>
              <a:blipFill>
                <a:blip r:embed="rId3"/>
                <a:stretch>
                  <a:fillRect l="-1627" t="-1477" r="-1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0724" y="2341472"/>
            <a:ext cx="4816328" cy="36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51202194521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5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5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5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文本框 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2194521"/>
  <p:tag name="MH_LIBRARY" val="GRAPHIC"/>
  <p:tag name="MH_ORDER" val="任意多边形 47"/>
</p:tagLst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758</TotalTime>
  <Words>280</Words>
  <Application>Microsoft Office PowerPoint</Application>
  <PresentationFormat>宽屏</PresentationFormat>
  <Paragraphs>80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华文行楷</vt:lpstr>
      <vt:lpstr>宋体</vt:lpstr>
      <vt:lpstr>Calibri</vt:lpstr>
      <vt:lpstr>Cambria Math</vt:lpstr>
      <vt:lpstr>Impact</vt:lpstr>
      <vt:lpstr>Wingdings</vt:lpstr>
      <vt:lpstr>Educational subjects 16x9</vt:lpstr>
      <vt:lpstr>Fdp聚类算法</vt:lpstr>
      <vt:lpstr>文章概况</vt:lpstr>
      <vt:lpstr>文章优缺点</vt:lpstr>
      <vt:lpstr>框架</vt:lpstr>
      <vt:lpstr>一、初始工作</vt:lpstr>
      <vt:lpstr>二、计算点的区域紧密度ρ_(〖ID〗_i )</vt:lpstr>
      <vt:lpstr>三、计算δ_(〖ID〗_i )</vt:lpstr>
      <vt:lpstr>四、选择类中心</vt:lpstr>
      <vt:lpstr>五、其余点聚类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Su, Bo</dc:creator>
  <cp:lastModifiedBy>夏青</cp:lastModifiedBy>
  <cp:revision>28</cp:revision>
  <dcterms:created xsi:type="dcterms:W3CDTF">2016-10-10T14:49:02Z</dcterms:created>
  <dcterms:modified xsi:type="dcterms:W3CDTF">2016-11-14T12:04:09Z</dcterms:modified>
</cp:coreProperties>
</file>